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20">
          <p15:clr>
            <a:srgbClr val="747775"/>
          </p15:clr>
        </p15:guide>
        <p15:guide id="2" pos="3840">
          <p15:clr>
            <a:srgbClr val="747775"/>
          </p15:clr>
        </p15:guide>
        <p15:guide id="3" orient="horz" pos="23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20"/>
        <p:guide pos="3840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1b31ff5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1b31ff5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3c36653d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3c36653d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1be9bca1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1be9bca1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1b31ff5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1b31ff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1b31ff50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71b31ff50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1b31ff5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1b31ff5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1b31ff5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1b31ff5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36a88fc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36a88fc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36a88fc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36a88fc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71b31ff50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71b31ff50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36a88fc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36a88fc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36a88fc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36a88fc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3ac8990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3ac899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3ac8990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3ac8990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b31ff5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1b31ff5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reamable.com/jqx8tz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6258" y="-288425"/>
            <a:ext cx="8520600" cy="2052600"/>
          </a:xfrm>
          <a:prstGeom prst="rect">
            <a:avLst/>
          </a:prstGeom>
          <a:effectLst>
            <a:outerShdw blurRad="57150" rotWithShape="0" algn="bl" dir="9540000" dist="7620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Pythagoras</a:t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9540000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Robotic Car Project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7/29/25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Camera</a:t>
            </a:r>
            <a:endParaRPr b="1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OpenCV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Manipulation of Image Files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Color Detection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98" y="1067865"/>
            <a:ext cx="4019500" cy="296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OpenCV</a:t>
            </a:r>
            <a:endParaRPr b="1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826" y="282537"/>
            <a:ext cx="4427776" cy="280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37" y="3185626"/>
            <a:ext cx="4427774" cy="1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Load Cells</a:t>
            </a:r>
            <a:endParaRPr b="1"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Detects force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(20 kg)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Hardware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Variant I2C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28714" l="0" r="0" t="19927"/>
          <a:stretch/>
        </p:blipFill>
        <p:spPr>
          <a:xfrm rot="-5400000">
            <a:off x="6024690" y="1711215"/>
            <a:ext cx="3351100" cy="172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 title="Screenshot 2025-07-23 1152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075" y="896200"/>
            <a:ext cx="3081235" cy="3351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Demonstration</a:t>
            </a:r>
            <a:endParaRPr b="1"/>
          </a:p>
        </p:txBody>
      </p:sp>
      <p:pic>
        <p:nvPicPr>
          <p:cNvPr id="148" name="Google Shape;148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961" y="1109301"/>
            <a:ext cx="5987326" cy="37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Issues Encountered</a:t>
            </a:r>
            <a:endParaRPr b="1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44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Minor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Undefined </a:t>
            </a:r>
            <a:r>
              <a:rPr lang="en" sz="2100">
                <a:solidFill>
                  <a:schemeClr val="dk1"/>
                </a:solidFill>
              </a:rPr>
              <a:t>movement functions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Pi Overloading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Soldering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Color Detection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4745400" y="1152475"/>
            <a:ext cx="443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Major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IR sensor logic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Turtle/localization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Servos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Complex Robotic Concepts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Better Coordination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Lots of Enjoyment</a:t>
            </a:r>
            <a:endParaRPr sz="2200"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525" y="299325"/>
            <a:ext cx="3057701" cy="2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050" y="1343075"/>
            <a:ext cx="2994400" cy="19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8850" y="2646835"/>
            <a:ext cx="2883049" cy="192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3200"/>
            <a:ext cx="9216975" cy="52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268650" y="183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Q&amp;A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437" y="3592025"/>
            <a:ext cx="28680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Larsen Mathew L.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Age: 17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“I am Larsen </a:t>
            </a:r>
            <a:r>
              <a:rPr lang="en"/>
              <a:t>Matthew</a:t>
            </a:r>
            <a:r>
              <a:rPr lang="en"/>
              <a:t> Libinius.”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064548" y="3592000"/>
            <a:ext cx="30309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Erick Zheng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Age: 17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“My life is a story of pain and raspberry pi is its scribe.”</a:t>
            </a:r>
            <a:endParaRPr sz="14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110587" y="3592024"/>
            <a:ext cx="24753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Renato Perochena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Age: 17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“It feels great to be a father.”</a:t>
            </a:r>
            <a:endParaRPr sz="1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1702126" cy="226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60" y="1170100"/>
            <a:ext cx="1702126" cy="226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848" y="1170125"/>
            <a:ext cx="1702126" cy="226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041037" y="3592024"/>
            <a:ext cx="2529000" cy="14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 Raunhoust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Age: 15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/>
              <a:t>“Hey guys.</a:t>
            </a:r>
            <a:r>
              <a:rPr lang="en" sz="1350"/>
              <a:t>”</a:t>
            </a:r>
            <a:endParaRPr sz="1350"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-24638" y="3592024"/>
            <a:ext cx="32040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 Wong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Age: 16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“One man’s trash is another</a:t>
            </a:r>
            <a:br>
              <a:rPr lang="en" sz="1600"/>
            </a:br>
            <a:r>
              <a:rPr lang="en" sz="1600"/>
              <a:t>man’s trash.”</a:t>
            </a:r>
            <a:endParaRPr sz="16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" y="1175725"/>
            <a:ext cx="1812223" cy="241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475" y="1119600"/>
            <a:ext cx="1693476" cy="252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Planning</a:t>
            </a:r>
            <a:endParaRPr b="1"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93488" y="979129"/>
            <a:ext cx="2816100" cy="2040000"/>
          </a:xfrm>
          <a:prstGeom prst="rect">
            <a:avLst/>
          </a:prstGeom>
        </p:spPr>
        <p:txBody>
          <a:bodyPr anchorCtr="0" anchor="t" bIns="95200" lIns="95200" spcFirstLastPara="1" rIns="95200" wrap="square" tIns="952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Ted</a:t>
            </a:r>
            <a:endParaRPr sz="1874"/>
          </a:p>
          <a:p>
            <a:pPr indent="-357038" lvl="0" marL="476051" rtl="0" algn="l">
              <a:spcBef>
                <a:spcPts val="1249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IR Sensor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Photoresistor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Ultrasonic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Presentation</a:t>
            </a:r>
            <a:endParaRPr sz="1874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93488" y="3157174"/>
            <a:ext cx="2816100" cy="2040000"/>
          </a:xfrm>
          <a:prstGeom prst="rect">
            <a:avLst/>
          </a:prstGeom>
        </p:spPr>
        <p:txBody>
          <a:bodyPr anchorCtr="0" anchor="t" bIns="95200" lIns="95200" spcFirstLastPara="1" rIns="95200" wrap="square" tIns="952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Larsen/Matt</a:t>
            </a:r>
            <a:endParaRPr sz="1874"/>
          </a:p>
          <a:p>
            <a:pPr indent="-357038" lvl="0" marL="476051" rtl="0" algn="l">
              <a:spcBef>
                <a:spcPts val="1249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IR Sensor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Load Sensor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Debugger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GitHub</a:t>
            </a:r>
            <a:endParaRPr sz="1874"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440083" y="941412"/>
            <a:ext cx="2816100" cy="2200800"/>
          </a:xfrm>
          <a:prstGeom prst="rect">
            <a:avLst/>
          </a:prstGeom>
        </p:spPr>
        <p:txBody>
          <a:bodyPr anchorCtr="0" anchor="t" bIns="95200" lIns="95200" spcFirstLastPara="1" rIns="95200" wrap="square" tIns="952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Erick</a:t>
            </a:r>
            <a:endParaRPr sz="1874"/>
          </a:p>
          <a:p>
            <a:pPr indent="-357038" lvl="0" marL="476051" rtl="0" algn="l">
              <a:spcBef>
                <a:spcPts val="1249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Color Detection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Camera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Servos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Ultrasonic</a:t>
            </a:r>
            <a:endParaRPr sz="1874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404367" y="945698"/>
            <a:ext cx="2816100" cy="2200800"/>
          </a:xfrm>
          <a:prstGeom prst="rect">
            <a:avLst/>
          </a:prstGeom>
        </p:spPr>
        <p:txBody>
          <a:bodyPr anchorCtr="0" anchor="t" bIns="95200" lIns="95200" spcFirstLastPara="1" rIns="95200" wrap="square" tIns="952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/>
              <a:t>Renato</a:t>
            </a:r>
            <a:endParaRPr sz="1874"/>
          </a:p>
          <a:p>
            <a:pPr indent="-357038" lvl="0" marL="476051" rtl="0" algn="l">
              <a:spcBef>
                <a:spcPts val="1249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IR Sensor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Debugger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MPU</a:t>
            </a:r>
            <a:endParaRPr sz="1874"/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SzPts val="1874"/>
              <a:buChar char="●"/>
            </a:pPr>
            <a:r>
              <a:rPr lang="en" sz="1874"/>
              <a:t>Compiler</a:t>
            </a:r>
            <a:endParaRPr sz="1874"/>
          </a:p>
        </p:txBody>
      </p:sp>
      <p:sp>
        <p:nvSpPr>
          <p:cNvPr id="85" name="Google Shape;85;p16"/>
          <p:cNvSpPr txBox="1"/>
          <p:nvPr/>
        </p:nvSpPr>
        <p:spPr>
          <a:xfrm>
            <a:off x="3309355" y="3179845"/>
            <a:ext cx="28161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5200" lIns="95200" spcFirstLastPara="1" rIns="95200" wrap="square" tIns="952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74">
                <a:solidFill>
                  <a:schemeClr val="dk2"/>
                </a:solidFill>
              </a:rPr>
              <a:t>Nate</a:t>
            </a:r>
            <a:endParaRPr sz="1874">
              <a:solidFill>
                <a:schemeClr val="dk2"/>
              </a:solidFill>
            </a:endParaRPr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4"/>
              <a:buChar char="●"/>
            </a:pPr>
            <a:r>
              <a:rPr lang="en" sz="1874">
                <a:solidFill>
                  <a:schemeClr val="dk2"/>
                </a:solidFill>
              </a:rPr>
              <a:t>Color Detection</a:t>
            </a:r>
            <a:endParaRPr sz="1874">
              <a:solidFill>
                <a:schemeClr val="dk2"/>
              </a:solidFill>
            </a:endParaRPr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4"/>
              <a:buChar char="●"/>
            </a:pPr>
            <a:r>
              <a:rPr lang="en" sz="1874">
                <a:solidFill>
                  <a:schemeClr val="dk2"/>
                </a:solidFill>
              </a:rPr>
              <a:t>Camera</a:t>
            </a:r>
            <a:endParaRPr sz="1874">
              <a:solidFill>
                <a:schemeClr val="dk2"/>
              </a:solidFill>
            </a:endParaRPr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4"/>
              <a:buChar char="●"/>
            </a:pPr>
            <a:r>
              <a:rPr lang="en" sz="1874">
                <a:solidFill>
                  <a:schemeClr val="dk2"/>
                </a:solidFill>
              </a:rPr>
              <a:t>Construction</a:t>
            </a:r>
            <a:endParaRPr sz="1874">
              <a:solidFill>
                <a:schemeClr val="dk2"/>
              </a:solidFill>
            </a:endParaRPr>
          </a:p>
          <a:p>
            <a:pPr indent="-357038" lvl="0" marL="47605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74"/>
              <a:buChar char="●"/>
            </a:pPr>
            <a:r>
              <a:rPr lang="en" sz="1874">
                <a:solidFill>
                  <a:schemeClr val="dk2"/>
                </a:solidFill>
              </a:rPr>
              <a:t>Debugger</a:t>
            </a:r>
            <a:endParaRPr sz="1874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Abstract/Problem</a:t>
            </a:r>
            <a:endParaRPr b="1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37212"/>
            <a:ext cx="4003500" cy="3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Autonomous Navigation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Obstacle Avoidance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Object Recognition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Timed Constraint</a:t>
            </a:r>
            <a:endParaRPr sz="2200"/>
          </a:p>
        </p:txBody>
      </p:sp>
      <p:pic>
        <p:nvPicPr>
          <p:cNvPr id="92" name="Google Shape;92;p17" title="Screenshot 2025-07-24 2216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310" y="660901"/>
            <a:ext cx="4003550" cy="3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</p:txBody>
      </p:sp>
      <p:sp>
        <p:nvSpPr>
          <p:cNvPr id="98" name="Google Shape;98;p18"/>
          <p:cNvSpPr txBox="1"/>
          <p:nvPr/>
        </p:nvSpPr>
        <p:spPr>
          <a:xfrm>
            <a:off x="5917775" y="1137600"/>
            <a:ext cx="28482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Wheels/Motors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Raspberry pi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Motors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Camera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Photoresistors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Ultrasonic Sensors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" sz="2200">
                <a:solidFill>
                  <a:schemeClr val="dk2"/>
                </a:solidFill>
              </a:rPr>
              <a:t>Load sensors</a:t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99" name="Google Shape;99;p18" title="image-removebg-preview (8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975" y="1017725"/>
            <a:ext cx="60007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IR Sensor</a:t>
            </a:r>
            <a:endParaRPr b="1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488252"/>
            <a:ext cx="8520600" cy="28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Detects Infrared Reflection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True/False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Follows Path</a:t>
            </a:r>
            <a:endParaRPr sz="22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350" y="4430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Photoresistor</a:t>
            </a:r>
            <a:endParaRPr b="1"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Light Sensor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Records Voltage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288" y="771525"/>
            <a:ext cx="26765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Ultrasonic Sensors</a:t>
            </a:r>
            <a:endParaRPr b="1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Sound waves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Distance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(cm)</a:t>
            </a:r>
            <a:endParaRPr sz="22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202" y="1303937"/>
            <a:ext cx="5324161" cy="26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